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sldIdLst>
    <p:sldId id="261" r:id="rId5"/>
    <p:sldId id="312" r:id="rId6"/>
    <p:sldId id="307" r:id="rId7"/>
    <p:sldId id="315" r:id="rId8"/>
    <p:sldId id="316" r:id="rId9"/>
    <p:sldId id="317" r:id="rId10"/>
    <p:sldId id="313" r:id="rId11"/>
    <p:sldId id="314" r:id="rId12"/>
    <p:sldId id="340" r:id="rId13"/>
    <p:sldId id="324" r:id="rId14"/>
    <p:sldId id="325" r:id="rId15"/>
    <p:sldId id="329" r:id="rId16"/>
    <p:sldId id="330" r:id="rId17"/>
    <p:sldId id="332" r:id="rId18"/>
    <p:sldId id="333" r:id="rId19"/>
    <p:sldId id="331" r:id="rId20"/>
    <p:sldId id="334" r:id="rId21"/>
    <p:sldId id="336" r:id="rId22"/>
    <p:sldId id="337" r:id="rId23"/>
    <p:sldId id="339" r:id="rId24"/>
    <p:sldId id="338" r:id="rId25"/>
    <p:sldId id="287" r:id="rId26"/>
  </p:sldIdLst>
  <p:sldSz cx="9144000" cy="6858000"/>
  <p:notesSz cx="6858000" cy="9144000"/>
  <p:embeddedFontLs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微软雅黑" panose="020B0503020204020204" pitchFamily="2" charset="-122"/>
      <p:regular r:id="rId34"/>
    </p:embeddedFont>
    <p:embeddedFont>
      <p:font typeface="华文隶书" panose="02010800040101010101" charset="-122"/>
      <p:regular r:id="rId35"/>
    </p:embeddedFont>
    <p:embeddedFont>
      <p:font typeface="华文行楷" panose="02010800040101010101" charset="-122"/>
      <p:regular r:id="rId36"/>
    </p:embeddedFont>
  </p:embeddedFontLst>
  <p:defaultTextStyle>
    <a:defPPr>
      <a:defRPr lang="zh-CN"/>
    </a:defPPr>
    <a:lvl1pPr marL="0" lvl="0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1pPr>
    <a:lvl2pPr marL="457200" lvl="1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2pPr>
    <a:lvl3pPr marL="914400" lvl="2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3pPr>
    <a:lvl4pPr marL="1371600" lvl="3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4pPr>
    <a:lvl5pPr marL="1828800" lvl="4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5pPr>
    <a:lvl6pPr marL="2286000" lvl="5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6pPr>
    <a:lvl7pPr marL="2743200" lvl="6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7pPr>
    <a:lvl8pPr marL="3200400" lvl="7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8pPr>
    <a:lvl9pPr marL="3657600" lvl="8" indent="0" algn="l" defTabSz="914400" eaLnBrk="1" fontAlgn="base" latinLnBrk="0" hangingPunct="1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800" kern="1200" baseline="0">
        <a:solidFill>
          <a:schemeClr val="tx1"/>
        </a:solidFill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787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59"/>
        <p:guide pos="2861"/>
      </p:guideLst>
    </p:cSldViewPr>
  </p:slideViewPr>
  <p:gridSpacing cx="69849" cy="6984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8788" y="1598613"/>
            <a:ext cx="4030948" cy="4527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65" y="1598613"/>
            <a:ext cx="4030948" cy="4527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8607" y="274638"/>
            <a:ext cx="2056606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8788" y="274638"/>
            <a:ext cx="605059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spTree>
      <p:nvGrpSpPr>
        <p:cNvPr id="1" name=""/>
        <p:cNvGrpSpPr/>
        <p:nvPr/>
      </p:nvGrpSpPr>
      <p:grpSpPr/>
      <p:pic>
        <p:nvPicPr>
          <p:cNvPr id="2050" name="图片 2049" descr="5副本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标题 2050"/>
          <p:cNvSpPr>
            <a:spLocks noGrp="1"/>
          </p:cNvSpPr>
          <p:nvPr>
            <p:ph type="ctrTitle"/>
          </p:nvPr>
        </p:nvSpPr>
        <p:spPr>
          <a:xfrm>
            <a:off x="684213" y="3357563"/>
            <a:ext cx="7772400" cy="1254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>
              <a:defRPr kern="120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副标题 2051"/>
          <p:cNvSpPr>
            <a:spLocks noGrp="1"/>
          </p:cNvSpPr>
          <p:nvPr>
            <p:ph type="subTitle" idx="1"/>
          </p:nvPr>
        </p:nvSpPr>
        <p:spPr>
          <a:xfrm>
            <a:off x="1371600" y="4654550"/>
            <a:ext cx="6400800" cy="98583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53" name="日期占位符 2052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lvl="0"/>
            <a:endParaRPr lang="zh-CN" altLang="en-US" dirty="0"/>
          </a:p>
        </p:txBody>
      </p:sp>
      <p:sp>
        <p:nvSpPr>
          <p:cNvPr id="2054" name="页脚占位符 2053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lvl="0"/>
          </a:p>
        </p:txBody>
      </p:sp>
      <p:sp>
        <p:nvSpPr>
          <p:cNvPr id="2055" name="灯片编号占位符 2054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2504" cy="4714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412875"/>
            <a:ext cx="4032504" cy="4714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735" y="620713"/>
            <a:ext cx="2060178" cy="55070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20713"/>
            <a:ext cx="6061104" cy="55070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lvl="0" algn="ctr" defTabSz="914400" eaLnBrk="1" fontAlgn="base" latinLnBrk="0" hangingPunct="1">
        <a:spcBef>
          <a:spcPct val="0"/>
        </a:spcBef>
        <a:buClr>
          <a:srgbClr val="000000"/>
        </a:buClr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lvl="1" indent="-28575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458788" y="274638"/>
            <a:ext cx="8226425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050"/>
          <p:cNvSpPr>
            <a:spLocks noGrp="1"/>
          </p:cNvSpPr>
          <p:nvPr>
            <p:ph type="body" idx="1"/>
          </p:nvPr>
        </p:nvSpPr>
        <p:spPr>
          <a:xfrm>
            <a:off x="458788" y="1598613"/>
            <a:ext cx="8226425" cy="45275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458788" y="6245225"/>
            <a:ext cx="21304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/>
          <a:lstStyle>
            <a:lvl1pPr>
              <a:defRPr sz="1300">
                <a:ea typeface="宋体" panose="02010600030101010101" pitchFamily="2" charset="-122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3122613" y="6245225"/>
            <a:ext cx="289877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/>
          <a:lstStyle>
            <a:lvl1pPr algn="ctr">
              <a:defRPr sz="1300">
                <a:ea typeface="宋体" panose="02010600030101010101" pitchFamily="2" charset="-122"/>
              </a:defRPr>
            </a:lvl1pPr>
          </a:lstStyle>
          <a:p>
            <a:pPr lvl="0"/>
            <a:endParaRPr lang="zh-CN"/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6554788" y="6245225"/>
            <a:ext cx="21304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89544" tIns="44772" rIns="89544" bIns="44772"/>
          <a:lstStyle>
            <a:lvl1pPr algn="r">
              <a:defRPr sz="1300"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895350" eaLnBrk="1" fontAlgn="base" latinLnBrk="0" hangingPunct="1">
        <a:spcBef>
          <a:spcPct val="0"/>
        </a:spcBef>
        <a:spcAft>
          <a:spcPct val="0"/>
        </a:spcAft>
        <a:buNone/>
        <a:defRPr sz="4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36550" lvl="0" indent="-336550" algn="l" defTabSz="895350" eaLnBrk="1" fontAlgn="base" latinLnBrk="0" hangingPunct="1">
        <a:spcBef>
          <a:spcPct val="20000"/>
        </a:spcBef>
        <a:spcAft>
          <a:spcPct val="0"/>
        </a:spcAft>
        <a:buChar char="•"/>
        <a:defRPr sz="3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27075" lvl="1" indent="-279400" algn="l" defTabSz="895350" eaLnBrk="1" fontAlgn="base" latinLnBrk="0" hangingPunct="1">
        <a:spcBef>
          <a:spcPct val="20000"/>
        </a:spcBef>
        <a:spcAft>
          <a:spcPct val="0"/>
        </a:spcAft>
        <a:buChar char="–"/>
        <a:defRPr sz="27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19505" lvl="2" indent="-224155" algn="l" defTabSz="895350" eaLnBrk="1" fontAlgn="base" latinLnBrk="0" hangingPunct="1">
        <a:spcBef>
          <a:spcPct val="20000"/>
        </a:spcBef>
        <a:spcAft>
          <a:spcPct val="0"/>
        </a:spcAft>
        <a:buChar char="•"/>
        <a:defRPr sz="2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567180" lvl="3" indent="-224155" algn="l" defTabSz="895350" eaLnBrk="1" fontAlgn="base" latinLnBrk="0" hangingPunct="1">
        <a:spcBef>
          <a:spcPct val="20000"/>
        </a:spcBef>
        <a:spcAft>
          <a:spcPct val="0"/>
        </a:spcAft>
        <a:buChar char="–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14855" lvl="4" indent="-224155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895350" eaLnBrk="1" fontAlgn="base" latinLnBrk="0" hangingPunct="1">
        <a:spcBef>
          <a:spcPct val="20000"/>
        </a:spcBef>
        <a:spcAft>
          <a:spcPct val="0"/>
        </a:spcAft>
        <a:buChar char="»"/>
        <a:defRPr sz="19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7207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412875"/>
            <a:ext cx="8229600" cy="471487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pPr lvl="0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8" name="标题 7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098" name="矩形 12"/>
          <p:cNvSpPr/>
          <p:nvPr/>
        </p:nvSpPr>
        <p:spPr>
          <a:xfrm>
            <a:off x="0" y="2038350"/>
            <a:ext cx="9144000" cy="2614613"/>
          </a:xfrm>
          <a:prstGeom prst="rect">
            <a:avLst/>
          </a:prstGeom>
          <a:solidFill>
            <a:srgbClr val="F2F2F2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矩形 3"/>
          <p:cNvSpPr/>
          <p:nvPr/>
        </p:nvSpPr>
        <p:spPr>
          <a:xfrm>
            <a:off x="0" y="2276475"/>
            <a:ext cx="9144000" cy="2160588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1707833" y="2800350"/>
            <a:ext cx="5669280" cy="9728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p>
            <a:pPr lvl="0" algn="ctr"/>
            <a:r>
              <a:rPr lang="zh-CN" altLang="en-US" sz="5400" dirty="0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学生成绩发布系统</a:t>
            </a:r>
            <a:endParaRPr lang="zh-CN" altLang="en-US" sz="5400" dirty="0">
              <a:solidFill>
                <a:srgbClr val="FFFFF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66850" y="4991100"/>
            <a:ext cx="5828030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点击成绩查询，即可查看用户所有选修过的课程名和成绩还有选修时间</a:t>
            </a:r>
            <a:endParaRPr lang="zh-CN" altLang="en-US" sz="24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66850" y="4991100"/>
            <a:ext cx="5828030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点击个人信息管理，即可查看个人信息。</a:t>
            </a:r>
            <a:endParaRPr lang="zh-CN" altLang="en-US" sz="24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66850" y="4991100"/>
            <a:ext cx="5828030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点击导出成绩单，即可将用户成绩按照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excel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表格的方式导出</a:t>
            </a:r>
            <a:endParaRPr lang="zh-CN" altLang="en-US" sz="24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3" name="图片 2" descr="5555"/>
          <p:cNvPicPr>
            <a:picLocks noChangeAspect="1"/>
          </p:cNvPicPr>
          <p:nvPr/>
        </p:nvPicPr>
        <p:blipFill>
          <a:blip r:embed="rId2"/>
          <a:srcRect l="-14201" t="-3691" r="14201" b="3691"/>
          <a:stretch>
            <a:fillRect/>
          </a:stretch>
        </p:blipFill>
        <p:spPr>
          <a:xfrm>
            <a:off x="-387350" y="2101850"/>
            <a:ext cx="8970010" cy="363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5"/>
          <p:cNvSpPr/>
          <p:nvPr/>
        </p:nvSpPr>
        <p:spPr>
          <a:xfrm>
            <a:off x="2197100" y="844233"/>
            <a:ext cx="5184775" cy="4846637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63595" y="2714625"/>
            <a:ext cx="302450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身份：教师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66850" y="4991100"/>
            <a:ext cx="582803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成绩录入，即可录入学生成绩</a:t>
            </a:r>
            <a:endParaRPr lang="zh-CN" altLang="en-US" sz="24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-1"/>
          <p:cNvPicPr>
            <a:picLocks noChangeAspect="1"/>
          </p:cNvPicPr>
          <p:nvPr/>
        </p:nvPicPr>
        <p:blipFill>
          <a:blip r:embed="rId1"/>
          <a:srcRect l="16667" r="18087" b="28025"/>
          <a:stretch>
            <a:fillRect/>
          </a:stretch>
        </p:blipFill>
        <p:spPr>
          <a:xfrm>
            <a:off x="1009650" y="1123950"/>
            <a:ext cx="6987540" cy="4174490"/>
          </a:xfrm>
          <a:prstGeom prst="rect">
            <a:avLst/>
          </a:prstGeom>
        </p:spPr>
      </p:pic>
      <p:pic>
        <p:nvPicPr>
          <p:cNvPr id="4" name="图片 3" descr="2-2"/>
          <p:cNvPicPr>
            <a:picLocks noChangeAspect="1"/>
          </p:cNvPicPr>
          <p:nvPr/>
        </p:nvPicPr>
        <p:blipFill>
          <a:blip r:embed="rId2"/>
          <a:srcRect l="28472" t="7441" r="26319"/>
          <a:stretch>
            <a:fillRect/>
          </a:stretch>
        </p:blipFill>
        <p:spPr>
          <a:xfrm>
            <a:off x="2406650" y="774700"/>
            <a:ext cx="4547235" cy="5047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9800" y="76835"/>
            <a:ext cx="739267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进入首页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点击班级成绩查询，即可按班级查询成绩</a:t>
            </a:r>
            <a:endParaRPr lang="zh-CN" altLang="en-US" sz="24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5"/>
          <p:cNvSpPr/>
          <p:nvPr/>
        </p:nvSpPr>
        <p:spPr>
          <a:xfrm>
            <a:off x="2057400" y="844233"/>
            <a:ext cx="5184775" cy="4846637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4700" y="2730500"/>
            <a:ext cx="302450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身份：管理员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750" y="5174615"/>
            <a:ext cx="589343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进入管理员首页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点击教师信息管理，即可查看相关管理员信息</a:t>
            </a:r>
            <a:endParaRPr lang="zh-CN" altLang="en-US" sz="24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cxnSp>
        <p:nvCxnSpPr>
          <p:cNvPr id="3" name="曲线连接符 2"/>
          <p:cNvCxnSpPr/>
          <p:nvPr/>
        </p:nvCxnSpPr>
        <p:spPr>
          <a:xfrm>
            <a:off x="5290185" y="2974340"/>
            <a:ext cx="3175" cy="317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4781550" y="2870200"/>
            <a:ext cx="838200" cy="349250"/>
          </a:xfrm>
          <a:prstGeom prst="ellips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50800" dir="5400000" algn="ctr" rotWithShape="0">
              <a:srgbClr val="FF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111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29300" y="2940050"/>
            <a:ext cx="3401060" cy="3701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5619750" y="1962150"/>
            <a:ext cx="688975" cy="273050"/>
          </a:xfrm>
          <a:prstGeom prst="ellips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50800" dir="5400000" algn="ctr" rotWithShape="0">
              <a:srgbClr val="FF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593715"/>
            <a:ext cx="589343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进入管理员首页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点击成绩查看，即可按照班级或者学年查询成绩</a:t>
            </a:r>
            <a:endParaRPr lang="zh-CN" altLang="en-US" sz="24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2" name="图片 1" descr="2-2"/>
          <p:cNvPicPr>
            <a:picLocks noChangeAspect="1"/>
          </p:cNvPicPr>
          <p:nvPr/>
        </p:nvPicPr>
        <p:blipFill>
          <a:blip r:embed="rId2"/>
          <a:srcRect l="28851" t="15312" r="28327" b="15335"/>
          <a:stretch>
            <a:fillRect/>
          </a:stretch>
        </p:blipFill>
        <p:spPr>
          <a:xfrm>
            <a:off x="0" y="2590800"/>
            <a:ext cx="4307205" cy="378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00B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778000" y="3498850"/>
            <a:ext cx="5724525" cy="64008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notepad++ </a:t>
            </a:r>
            <a:r>
              <a:rPr lang="zh-CN" altLang="en-US" sz="36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、</a:t>
            </a:r>
            <a:r>
              <a:rPr lang="en-US" altLang="zh-CN" sz="36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wampserver</a:t>
            </a:r>
            <a:endParaRPr lang="en-US" altLang="zh-CN" sz="360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11" name="图片 10" descr="QQ图片20151221202850"/>
          <p:cNvPicPr>
            <a:picLocks noChangeAspect="1"/>
          </p:cNvPicPr>
          <p:nvPr/>
        </p:nvPicPr>
        <p:blipFill>
          <a:blip r:embed="rId1"/>
          <a:srcRect l="11924" t="5867" r="16531" b="4747"/>
          <a:stretch>
            <a:fillRect/>
          </a:stretch>
        </p:blipFill>
        <p:spPr>
          <a:xfrm>
            <a:off x="2476500" y="1822450"/>
            <a:ext cx="1064895" cy="1351915"/>
          </a:xfrm>
          <a:prstGeom prst="rect">
            <a:avLst/>
          </a:prstGeom>
        </p:spPr>
      </p:pic>
      <p:pic>
        <p:nvPicPr>
          <p:cNvPr id="14" name="图片 13" descr="QQ图片20151221203049"/>
          <p:cNvPicPr>
            <a:picLocks noChangeAspect="1"/>
          </p:cNvPicPr>
          <p:nvPr/>
        </p:nvPicPr>
        <p:blipFill>
          <a:blip r:embed="rId2"/>
          <a:srcRect r="11327"/>
          <a:stretch>
            <a:fillRect/>
          </a:stretch>
        </p:blipFill>
        <p:spPr>
          <a:xfrm>
            <a:off x="5480685" y="1823085"/>
            <a:ext cx="1118235" cy="13595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5549900" y="2311400"/>
            <a:ext cx="688975" cy="273050"/>
          </a:xfrm>
          <a:prstGeom prst="ellipse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50800" dir="5400000" algn="ctr" rotWithShape="0">
              <a:srgbClr val="FF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90550" y="5384165"/>
            <a:ext cx="589343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进入管理员首页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点击成绩查看，即可按照班级或者学年查询成绩</a:t>
            </a:r>
            <a:endParaRPr lang="zh-CN" altLang="en-US" sz="24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pic>
        <p:nvPicPr>
          <p:cNvPr id="3" name="图片 2" descr="222-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05150" y="3219450"/>
            <a:ext cx="5881370" cy="197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90550" y="5384165"/>
            <a:ext cx="5893435" cy="848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进入管理员首页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-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点击成绩导出，即可将所需的成绩信息按</a:t>
            </a:r>
            <a:r>
              <a:rPr lang="en-US" altLang="zh-CN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excel</a:t>
            </a:r>
            <a:r>
              <a:rPr lang="zh-CN" altLang="en-US" sz="24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导出表格</a:t>
            </a:r>
            <a:endParaRPr lang="zh-CN" altLang="en-US" sz="24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218" name="矩形 12"/>
          <p:cNvSpPr/>
          <p:nvPr/>
        </p:nvSpPr>
        <p:spPr>
          <a:xfrm>
            <a:off x="0" y="2038350"/>
            <a:ext cx="9144000" cy="2614613"/>
          </a:xfrm>
          <a:prstGeom prst="rect">
            <a:avLst/>
          </a:prstGeom>
          <a:solidFill>
            <a:srgbClr val="F2F2F2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19" name="矩形 3"/>
          <p:cNvSpPr/>
          <p:nvPr/>
        </p:nvSpPr>
        <p:spPr>
          <a:xfrm>
            <a:off x="0" y="2276475"/>
            <a:ext cx="9144000" cy="2160588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矩形 5"/>
          <p:cNvSpPr/>
          <p:nvPr/>
        </p:nvSpPr>
        <p:spPr>
          <a:xfrm>
            <a:off x="2825909" y="2870200"/>
            <a:ext cx="3611880" cy="9728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p>
            <a:pPr lvl="0" algn="ctr"/>
            <a:r>
              <a:rPr lang="zh-CN" altLang="en-US" sz="5400" dirty="0">
                <a:solidFill>
                  <a:srgbClr val="FFFFFF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感谢聆听！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146" name="矩形 9"/>
          <p:cNvSpPr/>
          <p:nvPr/>
        </p:nvSpPr>
        <p:spPr>
          <a:xfrm>
            <a:off x="0" y="260350"/>
            <a:ext cx="9144000" cy="6337300"/>
          </a:xfrm>
          <a:prstGeom prst="rect">
            <a:avLst/>
          </a:prstGeom>
          <a:solidFill>
            <a:srgbClr val="F2F2F2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TextBox 8"/>
          <p:cNvSpPr/>
          <p:nvPr/>
        </p:nvSpPr>
        <p:spPr>
          <a:xfrm>
            <a:off x="7867650" y="260350"/>
            <a:ext cx="1200150" cy="504031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lvl="0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工作成绩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148" name="矩形 6"/>
          <p:cNvSpPr/>
          <p:nvPr/>
        </p:nvSpPr>
        <p:spPr>
          <a:xfrm>
            <a:off x="-38100" y="425133"/>
            <a:ext cx="9144000" cy="4319587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TextBox 10"/>
          <p:cNvSpPr/>
          <p:nvPr/>
        </p:nvSpPr>
        <p:spPr>
          <a:xfrm>
            <a:off x="520700" y="3708400"/>
            <a:ext cx="6769100" cy="87439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lvl="0"/>
            <a:r>
              <a:rPr lang="zh-CN" altLang="en-US" sz="4800" b="1" dirty="0">
                <a:solidFill>
                  <a:schemeClr val="bg1"/>
                </a:solidFill>
                <a:latin typeface="Times New Roman" panose="02020603050405020304" pitchFamily="2" charset="0"/>
                <a:ea typeface="微软雅黑" panose="020B0503020204020204" pitchFamily="2" charset="-122"/>
                <a:sym typeface="Times New Roman" panose="02020603050405020304" pitchFamily="2" charset="0"/>
              </a:rPr>
              <a:t>实体</a:t>
            </a:r>
            <a:endParaRPr lang="zh-CN" altLang="en-US" sz="4800" b="1" dirty="0">
              <a:solidFill>
                <a:schemeClr val="bg1"/>
              </a:solidFill>
              <a:latin typeface="Times New Roman" panose="02020603050405020304" pitchFamily="2" charset="0"/>
              <a:ea typeface="微软雅黑" panose="020B0503020204020204" pitchFamily="2" charset="-122"/>
              <a:sym typeface="Times New Roman" panose="02020603050405020304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0550" y="5651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学生（</a:t>
            </a:r>
            <a:r>
              <a:rPr lang="zh-CN" altLang="en-US" u="sng">
                <a:solidFill>
                  <a:schemeClr val="bg1"/>
                </a:solidFill>
              </a:rPr>
              <a:t>学号</a:t>
            </a:r>
            <a:r>
              <a:rPr lang="zh-CN" altLang="en-US">
                <a:solidFill>
                  <a:schemeClr val="bg1"/>
                </a:solidFill>
              </a:rPr>
              <a:t>、姓名、班级、专业号、院系号）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550" y="91440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课程（</a:t>
            </a:r>
            <a:r>
              <a:rPr lang="zh-CN" altLang="en-US" u="sng"/>
              <a:t>课程号</a:t>
            </a:r>
            <a:r>
              <a:rPr lang="zh-CN" altLang="en-US"/>
              <a:t>、课程名）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0550" y="12636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选修（</a:t>
            </a:r>
            <a:r>
              <a:rPr lang="zh-CN" altLang="en-US" u="sng">
                <a:solidFill>
                  <a:schemeClr val="bg1"/>
                </a:solidFill>
              </a:rPr>
              <a:t>学号</a:t>
            </a:r>
            <a:r>
              <a:rPr lang="zh-CN" altLang="en-US">
                <a:solidFill>
                  <a:schemeClr val="bg1"/>
                </a:solidFill>
              </a:rPr>
              <a:t>、课程名、成绩）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0550" y="161290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班级（</a:t>
            </a:r>
            <a:r>
              <a:rPr lang="zh-CN" altLang="en-US" u="sng"/>
              <a:t>班级号</a:t>
            </a:r>
            <a:r>
              <a:rPr lang="zh-CN" altLang="en-US"/>
              <a:t>、专业号、院系号）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0550" y="19621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专业（</a:t>
            </a:r>
            <a:r>
              <a:rPr lang="zh-CN" altLang="en-US" u="sng">
                <a:solidFill>
                  <a:schemeClr val="bg1"/>
                </a:solidFill>
              </a:rPr>
              <a:t>专业号</a:t>
            </a:r>
            <a:r>
              <a:rPr lang="zh-CN" altLang="en-US">
                <a:solidFill>
                  <a:schemeClr val="bg1"/>
                </a:solidFill>
              </a:rPr>
              <a:t>、专业名）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0550" y="231140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院系（</a:t>
            </a:r>
            <a:r>
              <a:rPr lang="zh-CN" altLang="en-US" u="sng"/>
              <a:t>院系号</a:t>
            </a:r>
            <a:r>
              <a:rPr lang="zh-CN" altLang="en-US"/>
              <a:t>、院系名）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0550" y="26606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教师（</a:t>
            </a:r>
            <a:r>
              <a:rPr lang="zh-CN" altLang="en-US" u="sng">
                <a:solidFill>
                  <a:schemeClr val="bg1"/>
                </a:solidFill>
              </a:rPr>
              <a:t>教师号</a:t>
            </a:r>
            <a:r>
              <a:rPr lang="zh-CN" altLang="en-US">
                <a:solidFill>
                  <a:schemeClr val="bg1"/>
                </a:solidFill>
              </a:rPr>
              <a:t>，教师名，课程号，班级号，专业号，院系号）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0550" y="3079750"/>
            <a:ext cx="77635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管理人员（</a:t>
            </a:r>
            <a:r>
              <a:rPr lang="zh-CN" altLang="en-US" u="sng"/>
              <a:t>职工号</a:t>
            </a:r>
            <a:r>
              <a:rPr lang="zh-CN" altLang="en-US"/>
              <a:t>、职工名、院系号）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1150" y="285750"/>
            <a:ext cx="8423910" cy="6318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78550" y="5314950"/>
            <a:ext cx="139255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E-R</a:t>
            </a:r>
            <a:r>
              <a:rPr lang="zh-CN" altLang="en-US" sz="2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宋体" panose="02010600030101010101" pitchFamily="2" charset="-122"/>
              </a:rPr>
              <a:t>图</a:t>
            </a:r>
            <a:endParaRPr lang="zh-CN" altLang="en-US" sz="28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2235" y="287020"/>
            <a:ext cx="8851900" cy="6237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88100" y="5353685"/>
            <a:ext cx="163195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逻辑模型</a:t>
            </a:r>
            <a:endParaRPr lang="zh-CN" altLang="en-US" sz="2400" b="1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1300" y="215900"/>
            <a:ext cx="8605520" cy="6454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78550" y="5524500"/>
            <a:ext cx="249809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F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物理模型</a:t>
            </a:r>
            <a:endParaRPr lang="zh-CN" altLang="en-US" sz="2800">
              <a:solidFill>
                <a:srgbClr val="00B0F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476500" y="215900"/>
            <a:ext cx="457898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首页</a:t>
            </a:r>
            <a:r>
              <a:rPr lang="en-US" altLang="zh-CN" sz="320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-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华文行楷" panose="02010800040101010101" charset="-122"/>
                <a:ea typeface="华文行楷" panose="02010800040101010101" charset="-122"/>
              </a:rPr>
              <a:t>登录界面</a:t>
            </a:r>
            <a:endParaRPr lang="zh-CN" altLang="en-US" sz="3200">
              <a:ln w="12700">
                <a:solidFill>
                  <a:schemeClr val="accent1"/>
                </a:solidFill>
                <a:prstDash val="solid"/>
              </a:ln>
              <a:solidFill>
                <a:srgbClr val="00B0F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600" y="4406900"/>
            <a:ext cx="4243070" cy="2305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管理员用户，教师用户，学生用户在需要使用本系统的时候需要进行登录操作。用户输入用户名和密码，选择用户类别，单击登录按钮，登录处理页面查询用户信息表，找到相应记录后，进入相应的用户页面。若用户输入信息有误，点击重置，用户输入的信息被清空，用户可重新输入。</a:t>
            </a:r>
            <a:endParaRPr lang="zh-CN" altLang="en-US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151221203758"/>
          <p:cNvPicPr>
            <a:picLocks noChangeAspect="1"/>
          </p:cNvPicPr>
          <p:nvPr/>
        </p:nvPicPr>
        <p:blipFill>
          <a:blip r:embed="rId1"/>
          <a:srcRect r="70177" b="73288"/>
          <a:stretch>
            <a:fillRect/>
          </a:stretch>
        </p:blipFill>
        <p:spPr>
          <a:xfrm>
            <a:off x="101600" y="565150"/>
            <a:ext cx="3371850" cy="171704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1750" y="76200"/>
            <a:ext cx="5998210" cy="457200"/>
            <a:chOff x="160" y="120"/>
            <a:chExt cx="9446" cy="720"/>
          </a:xfrm>
        </p:grpSpPr>
        <p:sp>
          <p:nvSpPr>
            <p:cNvPr id="6" name="文本框 5"/>
            <p:cNvSpPr txBox="1"/>
            <p:nvPr/>
          </p:nvSpPr>
          <p:spPr>
            <a:xfrm>
              <a:off x="160" y="120"/>
              <a:ext cx="6429" cy="72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rgbClr val="00B0F0"/>
                  </a:solidFill>
                  <a:latin typeface="华文行楷" panose="02010800040101010101" charset="-122"/>
                  <a:ea typeface="华文行楷" panose="02010800040101010101" charset="-122"/>
                </a:rPr>
                <a:t>转跳界面</a:t>
              </a:r>
              <a:r>
                <a:rPr lang="en-US" altLang="zh-CN" sz="2400">
                  <a:solidFill>
                    <a:srgbClr val="00B0F0"/>
                  </a:solidFill>
                  <a:latin typeface="华文行楷" panose="02010800040101010101" charset="-122"/>
                  <a:ea typeface="华文行楷" panose="02010800040101010101" charset="-122"/>
                </a:rPr>
                <a:t>-</a:t>
              </a:r>
              <a:r>
                <a:rPr lang="zh-CN" altLang="en-US" sz="2400">
                  <a:solidFill>
                    <a:srgbClr val="00B0F0"/>
                  </a:solidFill>
                  <a:latin typeface="华文行楷" panose="02010800040101010101" charset="-122"/>
                  <a:ea typeface="华文行楷" panose="02010800040101010101" charset="-122"/>
                </a:rPr>
                <a:t>登陆成功：</a:t>
              </a:r>
              <a:endParaRPr lang="zh-CN" altLang="en-US" sz="2400">
                <a:solidFill>
                  <a:srgbClr val="00B0F0"/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20" y="120"/>
              <a:ext cx="3286" cy="7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endParaRPr lang="zh-CN" altLang="en-US" sz="2400">
                <a:solidFill>
                  <a:srgbClr val="00B0F0"/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1600" y="1752600"/>
            <a:ext cx="5998210" cy="457200"/>
            <a:chOff x="160" y="120"/>
            <a:chExt cx="9446" cy="720"/>
          </a:xfrm>
        </p:grpSpPr>
        <p:sp>
          <p:nvSpPr>
            <p:cNvPr id="11" name="文本框 10"/>
            <p:cNvSpPr txBox="1"/>
            <p:nvPr/>
          </p:nvSpPr>
          <p:spPr>
            <a:xfrm>
              <a:off x="160" y="120"/>
              <a:ext cx="6429" cy="72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</p:spPr>
          <p:txBody>
            <a:bodyPr wrap="square" rtlCol="0">
              <a:spAutoFit/>
            </a:bodyPr>
            <a:p>
              <a:r>
                <a:rPr lang="zh-CN" altLang="en-US" sz="2400">
                  <a:solidFill>
                    <a:srgbClr val="00B0F0"/>
                  </a:solidFill>
                  <a:latin typeface="华文行楷" panose="02010800040101010101" charset="-122"/>
                  <a:ea typeface="华文行楷" panose="02010800040101010101" charset="-122"/>
                </a:rPr>
                <a:t>转跳界面</a:t>
              </a:r>
              <a:r>
                <a:rPr lang="en-US" altLang="zh-CN" sz="2400">
                  <a:solidFill>
                    <a:srgbClr val="00B0F0"/>
                  </a:solidFill>
                  <a:latin typeface="华文行楷" panose="02010800040101010101" charset="-122"/>
                  <a:ea typeface="华文行楷" panose="02010800040101010101" charset="-122"/>
                </a:rPr>
                <a:t>-</a:t>
              </a:r>
              <a:r>
                <a:rPr lang="zh-CN" altLang="en-US" sz="2400">
                  <a:solidFill>
                    <a:srgbClr val="00B0F0"/>
                  </a:solidFill>
                  <a:latin typeface="华文行楷" panose="02010800040101010101" charset="-122"/>
                  <a:ea typeface="华文行楷" panose="02010800040101010101" charset="-122"/>
                </a:rPr>
                <a:t>登陆失败：</a:t>
              </a:r>
              <a:endParaRPr lang="zh-CN" altLang="en-US" sz="2400">
                <a:solidFill>
                  <a:srgbClr val="00B0F0"/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20" y="120"/>
              <a:ext cx="3286" cy="7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p>
              <a:endParaRPr lang="zh-CN" altLang="en-US" sz="2400">
                <a:solidFill>
                  <a:srgbClr val="00B0F0"/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</p:grpSp>
      <p:pic>
        <p:nvPicPr>
          <p:cNvPr id="13" name="图片 12" descr="_(%E}J`K}R_`{~]((RDH3WC"/>
          <p:cNvPicPr>
            <a:picLocks noChangeAspect="1"/>
          </p:cNvPicPr>
          <p:nvPr/>
        </p:nvPicPr>
        <p:blipFill>
          <a:blip r:embed="rId2"/>
          <a:srcRect t="1456" r="40697" b="26284"/>
          <a:stretch>
            <a:fillRect/>
          </a:stretch>
        </p:blipFill>
        <p:spPr>
          <a:xfrm>
            <a:off x="101600" y="2171700"/>
            <a:ext cx="3315335" cy="1796415"/>
          </a:xfrm>
          <a:prstGeom prst="rect">
            <a:avLst/>
          </a:prstGeom>
        </p:spPr>
      </p:pic>
      <p:pic>
        <p:nvPicPr>
          <p:cNvPr id="14" name="图片 13" descr="EHQG4AHUX}MTK`}QR@6@_Y0"/>
          <p:cNvPicPr>
            <a:picLocks noChangeAspect="1"/>
          </p:cNvPicPr>
          <p:nvPr/>
        </p:nvPicPr>
        <p:blipFill>
          <a:blip r:embed="rId3"/>
          <a:srcRect t="65116"/>
          <a:stretch>
            <a:fillRect/>
          </a:stretch>
        </p:blipFill>
        <p:spPr>
          <a:xfrm>
            <a:off x="101600" y="4057650"/>
            <a:ext cx="4685665" cy="93345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71450" y="4057650"/>
            <a:ext cx="6007100" cy="0"/>
          </a:xfrm>
          <a:prstGeom prst="line">
            <a:avLst/>
          </a:prstGeom>
          <a:ln w="38100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1600" y="4895215"/>
            <a:ext cx="6007100" cy="0"/>
          </a:xfrm>
          <a:prstGeom prst="line">
            <a:avLst/>
          </a:prstGeom>
          <a:ln w="38100" cmpd="sng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FJW9ZL4_%61YI(5HN4@_Q$O"/>
          <p:cNvPicPr>
            <a:picLocks noChangeAspect="1"/>
          </p:cNvPicPr>
          <p:nvPr/>
        </p:nvPicPr>
        <p:blipFill>
          <a:blip r:embed="rId4"/>
          <a:srcRect t="5752" r="31148" b="29229"/>
          <a:stretch>
            <a:fillRect/>
          </a:stretch>
        </p:blipFill>
        <p:spPr>
          <a:xfrm>
            <a:off x="101600" y="5034915"/>
            <a:ext cx="3573780" cy="1579245"/>
          </a:xfrm>
          <a:prstGeom prst="rect">
            <a:avLst/>
          </a:prstGeom>
        </p:spPr>
      </p:pic>
      <p:pic>
        <p:nvPicPr>
          <p:cNvPr id="18" name="图片 17" descr="LL@$GX%70WGHVQ`2XKMHD)6"/>
          <p:cNvPicPr>
            <a:picLocks noChangeAspect="1"/>
          </p:cNvPicPr>
          <p:nvPr/>
        </p:nvPicPr>
        <p:blipFill>
          <a:blip r:embed="rId5"/>
          <a:srcRect t="1772" r="32678" b="31890"/>
          <a:stretch>
            <a:fillRect/>
          </a:stretch>
        </p:blipFill>
        <p:spPr>
          <a:xfrm>
            <a:off x="4013200" y="2241550"/>
            <a:ext cx="3372485" cy="1711960"/>
          </a:xfrm>
          <a:prstGeom prst="rect">
            <a:avLst/>
          </a:prstGeom>
        </p:spPr>
      </p:pic>
      <p:pic>
        <p:nvPicPr>
          <p:cNvPr id="19" name="图片 18" descr="VU3K28`BZZFM(TG)TAY_LFT"/>
          <p:cNvPicPr>
            <a:picLocks noChangeAspect="1"/>
          </p:cNvPicPr>
          <p:nvPr/>
        </p:nvPicPr>
        <p:blipFill>
          <a:blip r:embed="rId6"/>
          <a:srcRect t="6040" r="31587" b="18177"/>
          <a:stretch>
            <a:fillRect/>
          </a:stretch>
        </p:blipFill>
        <p:spPr>
          <a:xfrm>
            <a:off x="4641850" y="4965065"/>
            <a:ext cx="3524885" cy="1689100"/>
          </a:xfrm>
          <a:prstGeom prst="rect">
            <a:avLst/>
          </a:prstGeom>
        </p:spPr>
      </p:pic>
      <p:pic>
        <p:nvPicPr>
          <p:cNvPr id="4" name="图片 3" descr="QQ图片201512212119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56450" y="6350"/>
            <a:ext cx="1974215" cy="1974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矩形 5"/>
          <p:cNvSpPr/>
          <p:nvPr/>
        </p:nvSpPr>
        <p:spPr>
          <a:xfrm>
            <a:off x="2197100" y="844233"/>
            <a:ext cx="5184775" cy="4846637"/>
          </a:xfrm>
          <a:prstGeom prst="rect">
            <a:avLst/>
          </a:prstGeom>
          <a:solidFill>
            <a:srgbClr val="00B0F0"/>
          </a:solidFill>
          <a:ln w="25400">
            <a:noFill/>
            <a:miter/>
          </a:ln>
        </p:spPr>
        <p:txBody>
          <a:bodyPr anchor="ctr"/>
          <a:p>
            <a:pPr lvl="0" algn="ctr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63595" y="2714625"/>
            <a:ext cx="302450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身份：学生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_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科技宣讲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</Words>
  <Application>WPS 演示</Application>
  <PresentationFormat>全屏显示(4:3)</PresentationFormat>
  <Paragraphs>64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微软雅黑</vt:lpstr>
      <vt:lpstr>华文隶书</vt:lpstr>
      <vt:lpstr>Times New Roman</vt:lpstr>
      <vt:lpstr>华文行楷</vt:lpstr>
      <vt:lpstr>Arial Unicode MS</vt:lpstr>
      <vt:lpstr>Office 主题​​</vt:lpstr>
      <vt:lpstr>默认设计模板_2</vt:lpstr>
      <vt:lpstr>科技宣讲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lenovo</cp:lastModifiedBy>
  <cp:revision>230</cp:revision>
  <dcterms:created xsi:type="dcterms:W3CDTF">2011-12-06T22:37:00Z</dcterms:created>
  <dcterms:modified xsi:type="dcterms:W3CDTF">2017-09-14T14:04:25Z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